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2"/>
    <p:sldMasterId id="2147483684" r:id="rId3"/>
    <p:sldMasterId id="2147483696" r:id="rId4"/>
  </p:sldMasterIdLst>
  <p:notesMasterIdLst>
    <p:notesMasterId r:id="rId14"/>
  </p:notesMasterIdLst>
  <p:sldIdLst>
    <p:sldId id="256" r:id="rId5"/>
    <p:sldId id="258" r:id="rId6"/>
    <p:sldId id="257" r:id="rId7"/>
    <p:sldId id="259" r:id="rId8"/>
    <p:sldId id="260" r:id="rId9"/>
    <p:sldId id="261" r:id="rId10"/>
    <p:sldId id="263" r:id="rId11"/>
    <p:sldId id="265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3495261-A266-F941-BE81-47AEB04A80E6}">
          <p14:sldIdLst>
            <p14:sldId id="256"/>
            <p14:sldId id="258"/>
            <p14:sldId id="257"/>
          </p14:sldIdLst>
        </p14:section>
        <p14:section name="Background" id="{FCBDD2B0-9920-0841-95E5-5C244E4B49BB}">
          <p14:sldIdLst>
            <p14:sldId id="259"/>
            <p14:sldId id="260"/>
          </p14:sldIdLst>
        </p14:section>
        <p14:section name="YT" id="{7B1BCB55-313C-004C-909B-330FF8E330AB}">
          <p14:sldIdLst>
            <p14:sldId id="261"/>
          </p14:sldIdLst>
        </p14:section>
        <p14:section name="Progress" id="{50B4DF51-FF97-5C40-9A8D-AD3584B90F9D}">
          <p14:sldIdLst>
            <p14:sldId id="263"/>
            <p14:sldId id="265"/>
          </p14:sldIdLst>
        </p14:section>
        <p14:section name="Future work" id="{C12378E2-C1F2-C34D-B7FC-C65792A3F0D4}">
          <p14:sldIdLst>
            <p14:sldId id="26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477"/>
  </p:normalViewPr>
  <p:slideViewPr>
    <p:cSldViewPr snapToGrid="0" snapToObjects="1">
      <p:cViewPr>
        <p:scale>
          <a:sx n="79" d="100"/>
          <a:sy n="79" d="100"/>
        </p:scale>
        <p:origin x="14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66BDD3-F5D6-4E4A-9EB0-0567BBBFA19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CDA9B78-E9FF-44E9-80BB-213497DC7770}">
      <dgm:prSet/>
      <dgm:spPr/>
      <dgm:t>
        <a:bodyPr/>
        <a:lstStyle/>
        <a:p>
          <a:pPr>
            <a:defRPr cap="all"/>
          </a:pPr>
          <a:r>
            <a:rPr lang="en-US"/>
            <a:t>Implement the capability for yt_geotiff to read and write both multi- and single-band files</a:t>
          </a:r>
          <a:br>
            <a:rPr lang="en-US"/>
          </a:br>
          <a:endParaRPr lang="en-US"/>
        </a:p>
      </dgm:t>
    </dgm:pt>
    <dgm:pt modelId="{C2548C8F-9A5E-44D5-BE8B-C1FCE16B800F}" type="parTrans" cxnId="{3CC88066-932F-4212-959A-D6208C86F63A}">
      <dgm:prSet/>
      <dgm:spPr/>
      <dgm:t>
        <a:bodyPr/>
        <a:lstStyle/>
        <a:p>
          <a:endParaRPr lang="en-US"/>
        </a:p>
      </dgm:t>
    </dgm:pt>
    <dgm:pt modelId="{D422E8E2-FC39-4FB0-871B-B5A767931AF3}" type="sibTrans" cxnId="{3CC88066-932F-4212-959A-D6208C86F63A}">
      <dgm:prSet/>
      <dgm:spPr/>
      <dgm:t>
        <a:bodyPr/>
        <a:lstStyle/>
        <a:p>
          <a:endParaRPr lang="en-US"/>
        </a:p>
      </dgm:t>
    </dgm:pt>
    <dgm:pt modelId="{9C43FC51-AE1E-42D0-A5F8-7FA752073041}">
      <dgm:prSet/>
      <dgm:spPr/>
      <dgm:t>
        <a:bodyPr/>
        <a:lstStyle/>
        <a:p>
          <a:pPr>
            <a:defRPr cap="all"/>
          </a:pPr>
          <a:r>
            <a:rPr lang="en-US"/>
            <a:t>Document</a:t>
          </a:r>
          <a:br>
            <a:rPr lang="en-US"/>
          </a:br>
          <a:endParaRPr lang="en-US"/>
        </a:p>
      </dgm:t>
    </dgm:pt>
    <dgm:pt modelId="{2138DCA4-6934-443E-AF9F-0C6022F0E246}" type="parTrans" cxnId="{2DDA46AA-4204-4A5D-877E-903E3061B9D6}">
      <dgm:prSet/>
      <dgm:spPr/>
      <dgm:t>
        <a:bodyPr/>
        <a:lstStyle/>
        <a:p>
          <a:endParaRPr lang="en-US"/>
        </a:p>
      </dgm:t>
    </dgm:pt>
    <dgm:pt modelId="{37B1497E-88F4-404F-905D-4E02A7143FB9}" type="sibTrans" cxnId="{2DDA46AA-4204-4A5D-877E-903E3061B9D6}">
      <dgm:prSet/>
      <dgm:spPr/>
      <dgm:t>
        <a:bodyPr/>
        <a:lstStyle/>
        <a:p>
          <a:endParaRPr lang="en-US"/>
        </a:p>
      </dgm:t>
    </dgm:pt>
    <dgm:pt modelId="{6FE71538-FF11-4822-AFE3-26707546508B}">
      <dgm:prSet/>
      <dgm:spPr/>
      <dgm:t>
        <a:bodyPr/>
        <a:lstStyle/>
        <a:p>
          <a:pPr>
            <a:defRPr cap="all"/>
          </a:pPr>
          <a:r>
            <a:rPr lang="en-US"/>
            <a:t>Create </a:t>
          </a:r>
          <a:r>
            <a:rPr lang="en-US" err="1"/>
            <a:t>jupyter</a:t>
          </a:r>
          <a:r>
            <a:rPr lang="en-US"/>
            <a:t> notebooks for testing/examples</a:t>
          </a:r>
        </a:p>
      </dgm:t>
    </dgm:pt>
    <dgm:pt modelId="{4A27E9D9-A0FF-4CE9-945A-8B2FDAD98797}" type="parTrans" cxnId="{2AAFFF38-AF2B-4A0F-AA5D-11C4096B0E39}">
      <dgm:prSet/>
      <dgm:spPr/>
      <dgm:t>
        <a:bodyPr/>
        <a:lstStyle/>
        <a:p>
          <a:endParaRPr lang="en-US"/>
        </a:p>
      </dgm:t>
    </dgm:pt>
    <dgm:pt modelId="{A0C2373C-63AF-45BA-8109-131B3B0BFC4F}" type="sibTrans" cxnId="{2AAFFF38-AF2B-4A0F-AA5D-11C4096B0E39}">
      <dgm:prSet/>
      <dgm:spPr/>
      <dgm:t>
        <a:bodyPr/>
        <a:lstStyle/>
        <a:p>
          <a:endParaRPr lang="en-US"/>
        </a:p>
      </dgm:t>
    </dgm:pt>
    <dgm:pt modelId="{5CECC3BE-A0DD-4CB3-A1BF-9BF29BFD48F1}" type="pres">
      <dgm:prSet presAssocID="{6F66BDD3-F5D6-4E4A-9EB0-0567BBBFA19B}" presName="root" presStyleCnt="0">
        <dgm:presLayoutVars>
          <dgm:dir/>
          <dgm:resizeHandles val="exact"/>
        </dgm:presLayoutVars>
      </dgm:prSet>
      <dgm:spPr/>
    </dgm:pt>
    <dgm:pt modelId="{1566F63D-87D5-40A9-A0E5-159628970672}" type="pres">
      <dgm:prSet presAssocID="{8CDA9B78-E9FF-44E9-80BB-213497DC7770}" presName="compNode" presStyleCnt="0"/>
      <dgm:spPr/>
    </dgm:pt>
    <dgm:pt modelId="{F488D542-F115-46D4-B43D-67391D46D6D4}" type="pres">
      <dgm:prSet presAssocID="{8CDA9B78-E9FF-44E9-80BB-213497DC7770}" presName="iconBgRect" presStyleLbl="bgShp" presStyleIdx="0" presStyleCnt="3"/>
      <dgm:spPr/>
    </dgm:pt>
    <dgm:pt modelId="{034D7112-DCCF-4AEB-9C36-508B9642B953}" type="pres">
      <dgm:prSet presAssocID="{8CDA9B78-E9FF-44E9-80BB-213497DC777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097FF2D-07C4-4A04-8215-A9D560D51977}" type="pres">
      <dgm:prSet presAssocID="{8CDA9B78-E9FF-44E9-80BB-213497DC7770}" presName="spaceRect" presStyleCnt="0"/>
      <dgm:spPr/>
    </dgm:pt>
    <dgm:pt modelId="{ABE81D56-DB56-4499-ABE4-A8C05BCCD44E}" type="pres">
      <dgm:prSet presAssocID="{8CDA9B78-E9FF-44E9-80BB-213497DC7770}" presName="textRect" presStyleLbl="revTx" presStyleIdx="0" presStyleCnt="3">
        <dgm:presLayoutVars>
          <dgm:chMax val="1"/>
          <dgm:chPref val="1"/>
        </dgm:presLayoutVars>
      </dgm:prSet>
      <dgm:spPr/>
    </dgm:pt>
    <dgm:pt modelId="{38186766-74E2-4ABD-8E30-D2C022D8352A}" type="pres">
      <dgm:prSet presAssocID="{D422E8E2-FC39-4FB0-871B-B5A767931AF3}" presName="sibTrans" presStyleCnt="0"/>
      <dgm:spPr/>
    </dgm:pt>
    <dgm:pt modelId="{B1075325-55F9-4D65-B663-B07793316416}" type="pres">
      <dgm:prSet presAssocID="{9C43FC51-AE1E-42D0-A5F8-7FA752073041}" presName="compNode" presStyleCnt="0"/>
      <dgm:spPr/>
    </dgm:pt>
    <dgm:pt modelId="{C32B5E62-29C6-4845-8B28-7E3A54F93EF0}" type="pres">
      <dgm:prSet presAssocID="{9C43FC51-AE1E-42D0-A5F8-7FA752073041}" presName="iconBgRect" presStyleLbl="bgShp" presStyleIdx="1" presStyleCnt="3"/>
      <dgm:spPr/>
    </dgm:pt>
    <dgm:pt modelId="{461428F2-EB93-4F07-B7C1-E8991564F64A}" type="pres">
      <dgm:prSet presAssocID="{9C43FC51-AE1E-42D0-A5F8-7FA75207304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6642EDCC-8257-408D-8D7B-8F83DEC72753}" type="pres">
      <dgm:prSet presAssocID="{9C43FC51-AE1E-42D0-A5F8-7FA752073041}" presName="spaceRect" presStyleCnt="0"/>
      <dgm:spPr/>
    </dgm:pt>
    <dgm:pt modelId="{AD11AC17-B87C-4AD9-938E-A18EFE41EB38}" type="pres">
      <dgm:prSet presAssocID="{9C43FC51-AE1E-42D0-A5F8-7FA752073041}" presName="textRect" presStyleLbl="revTx" presStyleIdx="1" presStyleCnt="3">
        <dgm:presLayoutVars>
          <dgm:chMax val="1"/>
          <dgm:chPref val="1"/>
        </dgm:presLayoutVars>
      </dgm:prSet>
      <dgm:spPr/>
    </dgm:pt>
    <dgm:pt modelId="{FD7684F3-0F16-4E63-946A-F5A6A5739D8C}" type="pres">
      <dgm:prSet presAssocID="{37B1497E-88F4-404F-905D-4E02A7143FB9}" presName="sibTrans" presStyleCnt="0"/>
      <dgm:spPr/>
    </dgm:pt>
    <dgm:pt modelId="{DB198AF9-2DCA-4EA4-8C0C-AB4A164D9204}" type="pres">
      <dgm:prSet presAssocID="{6FE71538-FF11-4822-AFE3-26707546508B}" presName="compNode" presStyleCnt="0"/>
      <dgm:spPr/>
    </dgm:pt>
    <dgm:pt modelId="{69EB704D-1F17-4186-9FF1-BD0D76599F0E}" type="pres">
      <dgm:prSet presAssocID="{6FE71538-FF11-4822-AFE3-26707546508B}" presName="iconBgRect" presStyleLbl="bgShp" presStyleIdx="2" presStyleCnt="3"/>
      <dgm:spPr/>
    </dgm:pt>
    <dgm:pt modelId="{1E6DF1CA-D6A5-472D-970B-DAD87349604E}" type="pres">
      <dgm:prSet presAssocID="{6FE71538-FF11-4822-AFE3-26707546508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d Book"/>
        </a:ext>
      </dgm:extLst>
    </dgm:pt>
    <dgm:pt modelId="{DE3CDA4F-5085-48CF-9BE3-CF77E31027A1}" type="pres">
      <dgm:prSet presAssocID="{6FE71538-FF11-4822-AFE3-26707546508B}" presName="spaceRect" presStyleCnt="0"/>
      <dgm:spPr/>
    </dgm:pt>
    <dgm:pt modelId="{263B2EE4-0ED9-48E9-8D83-6153F9134B90}" type="pres">
      <dgm:prSet presAssocID="{6FE71538-FF11-4822-AFE3-26707546508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53E4F09-9AE9-45E1-88DB-08E1E536089D}" type="presOf" srcId="{6F66BDD3-F5D6-4E4A-9EB0-0567BBBFA19B}" destId="{5CECC3BE-A0DD-4CB3-A1BF-9BF29BFD48F1}" srcOrd="0" destOrd="0" presId="urn:microsoft.com/office/officeart/2018/5/layout/IconCircleLabelList"/>
    <dgm:cxn modelId="{F3F05710-4FDA-45CA-9BD0-B3A165D1F7CC}" type="presOf" srcId="{6FE71538-FF11-4822-AFE3-26707546508B}" destId="{263B2EE4-0ED9-48E9-8D83-6153F9134B90}" srcOrd="0" destOrd="0" presId="urn:microsoft.com/office/officeart/2018/5/layout/IconCircleLabelList"/>
    <dgm:cxn modelId="{2AAFFF38-AF2B-4A0F-AA5D-11C4096B0E39}" srcId="{6F66BDD3-F5D6-4E4A-9EB0-0567BBBFA19B}" destId="{6FE71538-FF11-4822-AFE3-26707546508B}" srcOrd="2" destOrd="0" parTransId="{4A27E9D9-A0FF-4CE9-945A-8B2FDAD98797}" sibTransId="{A0C2373C-63AF-45BA-8109-131B3B0BFC4F}"/>
    <dgm:cxn modelId="{3CC88066-932F-4212-959A-D6208C86F63A}" srcId="{6F66BDD3-F5D6-4E4A-9EB0-0567BBBFA19B}" destId="{8CDA9B78-E9FF-44E9-80BB-213497DC7770}" srcOrd="0" destOrd="0" parTransId="{C2548C8F-9A5E-44D5-BE8B-C1FCE16B800F}" sibTransId="{D422E8E2-FC39-4FB0-871B-B5A767931AF3}"/>
    <dgm:cxn modelId="{164E336B-B451-499A-8AAA-6BE1A945EF72}" type="presOf" srcId="{9C43FC51-AE1E-42D0-A5F8-7FA752073041}" destId="{AD11AC17-B87C-4AD9-938E-A18EFE41EB38}" srcOrd="0" destOrd="0" presId="urn:microsoft.com/office/officeart/2018/5/layout/IconCircleLabelList"/>
    <dgm:cxn modelId="{2DDA46AA-4204-4A5D-877E-903E3061B9D6}" srcId="{6F66BDD3-F5D6-4E4A-9EB0-0567BBBFA19B}" destId="{9C43FC51-AE1E-42D0-A5F8-7FA752073041}" srcOrd="1" destOrd="0" parTransId="{2138DCA4-6934-443E-AF9F-0C6022F0E246}" sibTransId="{37B1497E-88F4-404F-905D-4E02A7143FB9}"/>
    <dgm:cxn modelId="{E27976D1-4894-4B88-AB33-D9B04D81D337}" type="presOf" srcId="{8CDA9B78-E9FF-44E9-80BB-213497DC7770}" destId="{ABE81D56-DB56-4499-ABE4-A8C05BCCD44E}" srcOrd="0" destOrd="0" presId="urn:microsoft.com/office/officeart/2018/5/layout/IconCircleLabelList"/>
    <dgm:cxn modelId="{FC4C3B61-9460-446B-8DD3-DBA17C618F63}" type="presParOf" srcId="{5CECC3BE-A0DD-4CB3-A1BF-9BF29BFD48F1}" destId="{1566F63D-87D5-40A9-A0E5-159628970672}" srcOrd="0" destOrd="0" presId="urn:microsoft.com/office/officeart/2018/5/layout/IconCircleLabelList"/>
    <dgm:cxn modelId="{2D1AB211-8D07-476B-B1B1-D644A272DB93}" type="presParOf" srcId="{1566F63D-87D5-40A9-A0E5-159628970672}" destId="{F488D542-F115-46D4-B43D-67391D46D6D4}" srcOrd="0" destOrd="0" presId="urn:microsoft.com/office/officeart/2018/5/layout/IconCircleLabelList"/>
    <dgm:cxn modelId="{0CD8D272-E2B3-4B6D-BEF3-7A0A65B953B2}" type="presParOf" srcId="{1566F63D-87D5-40A9-A0E5-159628970672}" destId="{034D7112-DCCF-4AEB-9C36-508B9642B953}" srcOrd="1" destOrd="0" presId="urn:microsoft.com/office/officeart/2018/5/layout/IconCircleLabelList"/>
    <dgm:cxn modelId="{182295EF-DCCF-4E3F-84C7-5E1450C47D05}" type="presParOf" srcId="{1566F63D-87D5-40A9-A0E5-159628970672}" destId="{9097FF2D-07C4-4A04-8215-A9D560D51977}" srcOrd="2" destOrd="0" presId="urn:microsoft.com/office/officeart/2018/5/layout/IconCircleLabelList"/>
    <dgm:cxn modelId="{C0D50F95-35CB-45FC-B23D-8DF8AE533447}" type="presParOf" srcId="{1566F63D-87D5-40A9-A0E5-159628970672}" destId="{ABE81D56-DB56-4499-ABE4-A8C05BCCD44E}" srcOrd="3" destOrd="0" presId="urn:microsoft.com/office/officeart/2018/5/layout/IconCircleLabelList"/>
    <dgm:cxn modelId="{B1C2E707-F475-421B-A9DB-45D04C0AEEC0}" type="presParOf" srcId="{5CECC3BE-A0DD-4CB3-A1BF-9BF29BFD48F1}" destId="{38186766-74E2-4ABD-8E30-D2C022D8352A}" srcOrd="1" destOrd="0" presId="urn:microsoft.com/office/officeart/2018/5/layout/IconCircleLabelList"/>
    <dgm:cxn modelId="{D100FB22-C5BC-43AB-AA2B-DDA7A7691D4F}" type="presParOf" srcId="{5CECC3BE-A0DD-4CB3-A1BF-9BF29BFD48F1}" destId="{B1075325-55F9-4D65-B663-B07793316416}" srcOrd="2" destOrd="0" presId="urn:microsoft.com/office/officeart/2018/5/layout/IconCircleLabelList"/>
    <dgm:cxn modelId="{4C7C676E-4C2E-4503-9C69-A4740340D6F5}" type="presParOf" srcId="{B1075325-55F9-4D65-B663-B07793316416}" destId="{C32B5E62-29C6-4845-8B28-7E3A54F93EF0}" srcOrd="0" destOrd="0" presId="urn:microsoft.com/office/officeart/2018/5/layout/IconCircleLabelList"/>
    <dgm:cxn modelId="{A5E02514-F1CB-49D8-BFF0-B2A95B641C7F}" type="presParOf" srcId="{B1075325-55F9-4D65-B663-B07793316416}" destId="{461428F2-EB93-4F07-B7C1-E8991564F64A}" srcOrd="1" destOrd="0" presId="urn:microsoft.com/office/officeart/2018/5/layout/IconCircleLabelList"/>
    <dgm:cxn modelId="{AD6E2C85-552E-4995-8821-95D60A8C2418}" type="presParOf" srcId="{B1075325-55F9-4D65-B663-B07793316416}" destId="{6642EDCC-8257-408D-8D7B-8F83DEC72753}" srcOrd="2" destOrd="0" presId="urn:microsoft.com/office/officeart/2018/5/layout/IconCircleLabelList"/>
    <dgm:cxn modelId="{1F154300-1F0A-4294-BEFF-72E3CF00A9E7}" type="presParOf" srcId="{B1075325-55F9-4D65-B663-B07793316416}" destId="{AD11AC17-B87C-4AD9-938E-A18EFE41EB38}" srcOrd="3" destOrd="0" presId="urn:microsoft.com/office/officeart/2018/5/layout/IconCircleLabelList"/>
    <dgm:cxn modelId="{0F14F527-3F62-43CD-99F9-82040B4BB19D}" type="presParOf" srcId="{5CECC3BE-A0DD-4CB3-A1BF-9BF29BFD48F1}" destId="{FD7684F3-0F16-4E63-946A-F5A6A5739D8C}" srcOrd="3" destOrd="0" presId="urn:microsoft.com/office/officeart/2018/5/layout/IconCircleLabelList"/>
    <dgm:cxn modelId="{3F29EE93-B3AA-47BB-9AA6-B17C12A1ECDE}" type="presParOf" srcId="{5CECC3BE-A0DD-4CB3-A1BF-9BF29BFD48F1}" destId="{DB198AF9-2DCA-4EA4-8C0C-AB4A164D9204}" srcOrd="4" destOrd="0" presId="urn:microsoft.com/office/officeart/2018/5/layout/IconCircleLabelList"/>
    <dgm:cxn modelId="{10B9FF19-26EF-4C26-BF74-4E72A78623F3}" type="presParOf" srcId="{DB198AF9-2DCA-4EA4-8C0C-AB4A164D9204}" destId="{69EB704D-1F17-4186-9FF1-BD0D76599F0E}" srcOrd="0" destOrd="0" presId="urn:microsoft.com/office/officeart/2018/5/layout/IconCircleLabelList"/>
    <dgm:cxn modelId="{47AB8461-15C3-4EE4-B6CD-635783385136}" type="presParOf" srcId="{DB198AF9-2DCA-4EA4-8C0C-AB4A164D9204}" destId="{1E6DF1CA-D6A5-472D-970B-DAD87349604E}" srcOrd="1" destOrd="0" presId="urn:microsoft.com/office/officeart/2018/5/layout/IconCircleLabelList"/>
    <dgm:cxn modelId="{88A55F27-6A90-4941-AF03-325D16C69E1C}" type="presParOf" srcId="{DB198AF9-2DCA-4EA4-8C0C-AB4A164D9204}" destId="{DE3CDA4F-5085-48CF-9BE3-CF77E31027A1}" srcOrd="2" destOrd="0" presId="urn:microsoft.com/office/officeart/2018/5/layout/IconCircleLabelList"/>
    <dgm:cxn modelId="{A9A08CD7-FACB-410A-A97B-B8F5AE0B8CCE}" type="presParOf" srcId="{DB198AF9-2DCA-4EA4-8C0C-AB4A164D9204}" destId="{263B2EE4-0ED9-48E9-8D83-6153F9134B9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88D542-F115-46D4-B43D-67391D46D6D4}">
      <dsp:nvSpPr>
        <dsp:cNvPr id="0" name=""/>
        <dsp:cNvSpPr/>
      </dsp:nvSpPr>
      <dsp:spPr>
        <a:xfrm>
          <a:off x="626279" y="467733"/>
          <a:ext cx="1921500" cy="19215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4D7112-DCCF-4AEB-9C36-508B9642B953}">
      <dsp:nvSpPr>
        <dsp:cNvPr id="0" name=""/>
        <dsp:cNvSpPr/>
      </dsp:nvSpPr>
      <dsp:spPr>
        <a:xfrm>
          <a:off x="1035779" y="877233"/>
          <a:ext cx="1102500" cy="1102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E81D56-DB56-4499-ABE4-A8C05BCCD44E}">
      <dsp:nvSpPr>
        <dsp:cNvPr id="0" name=""/>
        <dsp:cNvSpPr/>
      </dsp:nvSpPr>
      <dsp:spPr>
        <a:xfrm>
          <a:off x="12029" y="2987734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Implement the capability for yt_geotiff to read and write both multi- and single-band files</a:t>
          </a:r>
          <a:br>
            <a:rPr lang="en-US" sz="1300" kern="1200"/>
          </a:br>
          <a:endParaRPr lang="en-US" sz="1300" kern="1200"/>
        </a:p>
      </dsp:txBody>
      <dsp:txXfrm>
        <a:off x="12029" y="2987734"/>
        <a:ext cx="3150000" cy="720000"/>
      </dsp:txXfrm>
    </dsp:sp>
    <dsp:sp modelId="{C32B5E62-29C6-4845-8B28-7E3A54F93EF0}">
      <dsp:nvSpPr>
        <dsp:cNvPr id="0" name=""/>
        <dsp:cNvSpPr/>
      </dsp:nvSpPr>
      <dsp:spPr>
        <a:xfrm>
          <a:off x="4327529" y="467733"/>
          <a:ext cx="1921500" cy="19215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1428F2-EB93-4F07-B7C1-E8991564F64A}">
      <dsp:nvSpPr>
        <dsp:cNvPr id="0" name=""/>
        <dsp:cNvSpPr/>
      </dsp:nvSpPr>
      <dsp:spPr>
        <a:xfrm>
          <a:off x="4737029" y="877233"/>
          <a:ext cx="1102500" cy="1102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11AC17-B87C-4AD9-938E-A18EFE41EB38}">
      <dsp:nvSpPr>
        <dsp:cNvPr id="0" name=""/>
        <dsp:cNvSpPr/>
      </dsp:nvSpPr>
      <dsp:spPr>
        <a:xfrm>
          <a:off x="3713279" y="2987734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Document</a:t>
          </a:r>
          <a:br>
            <a:rPr lang="en-US" sz="1300" kern="1200"/>
          </a:br>
          <a:endParaRPr lang="en-US" sz="1300" kern="1200"/>
        </a:p>
      </dsp:txBody>
      <dsp:txXfrm>
        <a:off x="3713279" y="2987734"/>
        <a:ext cx="3150000" cy="720000"/>
      </dsp:txXfrm>
    </dsp:sp>
    <dsp:sp modelId="{69EB704D-1F17-4186-9FF1-BD0D76599F0E}">
      <dsp:nvSpPr>
        <dsp:cNvPr id="0" name=""/>
        <dsp:cNvSpPr/>
      </dsp:nvSpPr>
      <dsp:spPr>
        <a:xfrm>
          <a:off x="8028779" y="467733"/>
          <a:ext cx="1921500" cy="19215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6DF1CA-D6A5-472D-970B-DAD87349604E}">
      <dsp:nvSpPr>
        <dsp:cNvPr id="0" name=""/>
        <dsp:cNvSpPr/>
      </dsp:nvSpPr>
      <dsp:spPr>
        <a:xfrm>
          <a:off x="8438279" y="877233"/>
          <a:ext cx="1102500" cy="11025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3B2EE4-0ED9-48E9-8D83-6153F9134B90}">
      <dsp:nvSpPr>
        <dsp:cNvPr id="0" name=""/>
        <dsp:cNvSpPr/>
      </dsp:nvSpPr>
      <dsp:spPr>
        <a:xfrm>
          <a:off x="7414529" y="2987734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Create </a:t>
          </a:r>
          <a:r>
            <a:rPr lang="en-US" sz="1300" kern="1200" err="1"/>
            <a:t>jupyter</a:t>
          </a:r>
          <a:r>
            <a:rPr lang="en-US" sz="1300" kern="1200"/>
            <a:t> notebooks for testing/examples</a:t>
          </a:r>
        </a:p>
      </dsp:txBody>
      <dsp:txXfrm>
        <a:off x="7414529" y="2987734"/>
        <a:ext cx="315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37454-64F6-F14F-9C2A-5B785971C75A}" type="datetimeFigureOut">
              <a:rPr lang="en-GB" smtClean="0"/>
              <a:t>22/01/2020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1ED2D-E988-4C41-B911-2E10670471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6020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 meteorology, oceanography, fishing, agriculture, biodiversity conservation, forestry, landscape, geology, cartography, regional planning, education, intelligence and warfare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1ED2D-E988-4C41-B911-2E106704714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4080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smtClean="0"/>
              <a:pPr/>
              <a:t>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2196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750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749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3302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1/22/20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6538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949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1/22/20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5111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803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2249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1959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4416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smtClean="0"/>
              <a:pPr/>
              <a:t>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9969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452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691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9594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1/22/20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4428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3700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1/22/20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164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4085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8564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2980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4358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smtClean="0"/>
              <a:pPr/>
              <a:t>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1534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1093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2256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67500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1/22/20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5783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463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1/22/20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4753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2775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1049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69282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396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1/22/20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1/22/20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678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588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748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60055-4152-D449-BE2C-815C994548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b="1" dirty="0" err="1"/>
              <a:t>yt_geotiff</a:t>
            </a:r>
            <a:r>
              <a:rPr lang="en-GB" dirty="0"/>
              <a:t>: a geoscience extension for YT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22D22D-928E-3045-9076-A11F600EAF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Dan Eastwood and Britton Smith</a:t>
            </a:r>
          </a:p>
        </p:txBody>
      </p:sp>
    </p:spTree>
    <p:extLst>
      <p:ext uri="{BB962C8B-B14F-4D97-AF65-F5344CB8AC3E}">
        <p14:creationId xmlns:p14="http://schemas.microsoft.com/office/powerpoint/2010/main" val="3658837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EFF97-38BF-7842-A6AC-B76832600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485" y="841375"/>
            <a:ext cx="6230857" cy="1230570"/>
          </a:xfrm>
        </p:spPr>
        <p:txBody>
          <a:bodyPr anchor="t">
            <a:norm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798C7-EBFF-AA41-BE0F-DBEA58400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484" y="1974313"/>
            <a:ext cx="6123783" cy="3802762"/>
          </a:xfrm>
        </p:spPr>
        <p:txBody>
          <a:bodyPr anchor="t">
            <a:normAutofit fontScale="92500" lnSpcReduction="10000"/>
          </a:bodyPr>
          <a:lstStyle/>
          <a:p>
            <a:r>
              <a:rPr lang="en-US" dirty="0"/>
              <a:t>What is the project?</a:t>
            </a:r>
            <a:br>
              <a:rPr lang="en-US" dirty="0"/>
            </a:br>
            <a:endParaRPr lang="en-US" dirty="0"/>
          </a:p>
          <a:p>
            <a:r>
              <a:rPr lang="en-US" dirty="0"/>
              <a:t>Background</a:t>
            </a:r>
          </a:p>
          <a:p>
            <a:pPr lvl="1"/>
            <a:r>
              <a:rPr lang="en-US" dirty="0"/>
              <a:t>Remote sensor imaging</a:t>
            </a:r>
          </a:p>
          <a:p>
            <a:pPr lvl="1"/>
            <a:r>
              <a:rPr lang="en-US" dirty="0"/>
              <a:t>Geoscience data</a:t>
            </a:r>
            <a:br>
              <a:rPr lang="en-US" dirty="0"/>
            </a:br>
            <a:endParaRPr lang="en-US" dirty="0"/>
          </a:p>
          <a:p>
            <a:r>
              <a:rPr lang="en-US" dirty="0"/>
              <a:t>Aims of the project</a:t>
            </a:r>
            <a:br>
              <a:rPr lang="en-US" dirty="0"/>
            </a:br>
            <a:endParaRPr lang="en-US" dirty="0"/>
          </a:p>
          <a:p>
            <a:r>
              <a:rPr lang="en-US" dirty="0"/>
              <a:t>Progress so far…</a:t>
            </a:r>
            <a:br>
              <a:rPr lang="en-US" dirty="0"/>
            </a:br>
            <a:endParaRPr lang="en-US" dirty="0"/>
          </a:p>
          <a:p>
            <a:r>
              <a:rPr lang="en-US" dirty="0"/>
              <a:t>Future work</a:t>
            </a:r>
            <a:endParaRPr lang="en-US" sz="1400" dirty="0"/>
          </a:p>
          <a:p>
            <a:endParaRPr lang="en-US" sz="1600" dirty="0"/>
          </a:p>
        </p:txBody>
      </p:sp>
      <p:pic>
        <p:nvPicPr>
          <p:cNvPr id="5" name="Picture 4" descr="A picture containing outdoor, grass, black, tree&#13;&#10;&#13;&#10;Description automatically generated">
            <a:extLst>
              <a:ext uri="{FF2B5EF4-FFF2-40B4-BE49-F238E27FC236}">
                <a16:creationId xmlns:a16="http://schemas.microsoft.com/office/drawing/2014/main" id="{6E6CB7E0-7B4D-D940-9997-AA15952A2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778" y="2071944"/>
            <a:ext cx="5808142" cy="384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16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0956C-FE9F-4641-8B2D-433FEFC6B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CE407-8383-F74D-A0E4-28ADA28B5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2456442"/>
          </a:xfrm>
        </p:spPr>
        <p:txBody>
          <a:bodyPr/>
          <a:lstStyle/>
          <a:p>
            <a:r>
              <a:rPr lang="en-US" dirty="0"/>
              <a:t>Working with </a:t>
            </a:r>
            <a:r>
              <a:rPr lang="en-US" dirty="0" err="1"/>
              <a:t>mirco</a:t>
            </a:r>
            <a:r>
              <a:rPr lang="en-US" dirty="0"/>
              <a:t>-satellite design and manufacturing company ALBA ORBITAL</a:t>
            </a:r>
          </a:p>
          <a:p>
            <a:endParaRPr lang="en-US" dirty="0"/>
          </a:p>
          <a:p>
            <a:r>
              <a:rPr lang="en-US" dirty="0"/>
              <a:t>Building a data-pipeline for handling image data from future satellites</a:t>
            </a:r>
          </a:p>
        </p:txBody>
      </p:sp>
      <p:pic>
        <p:nvPicPr>
          <p:cNvPr id="5" name="Picture 4" descr="A picture containing laptop, satellite&#13;&#10;&#13;&#10;Description automatically generated">
            <a:extLst>
              <a:ext uri="{FF2B5EF4-FFF2-40B4-BE49-F238E27FC236}">
                <a16:creationId xmlns:a16="http://schemas.microsoft.com/office/drawing/2014/main" id="{3E490A69-87CC-8A45-8656-D47B427AD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447" y="3465659"/>
            <a:ext cx="6281873" cy="2751460"/>
          </a:xfrm>
          <a:prstGeom prst="rect">
            <a:avLst/>
          </a:prstGeom>
        </p:spPr>
      </p:pic>
      <p:pic>
        <p:nvPicPr>
          <p:cNvPr id="9" name="Picture 8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B7E4B99E-A3E5-7B48-BF3B-55AA2F79E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916" y="3481988"/>
            <a:ext cx="1675885" cy="134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83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Rectangle 82">
            <a:extLst>
              <a:ext uri="{FF2B5EF4-FFF2-40B4-BE49-F238E27FC236}">
                <a16:creationId xmlns:a16="http://schemas.microsoft.com/office/drawing/2014/main" id="{CEC8A195-F0C4-4C01-8D1E-537B91531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84">
            <a:extLst>
              <a:ext uri="{FF2B5EF4-FFF2-40B4-BE49-F238E27FC236}">
                <a16:creationId xmlns:a16="http://schemas.microsoft.com/office/drawing/2014/main" id="{388EBB78-614A-40B2-BFBE-A915EBFCE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4" name="Freeform 5">
              <a:extLst>
                <a:ext uri="{FF2B5EF4-FFF2-40B4-BE49-F238E27FC236}">
                  <a16:creationId xmlns:a16="http://schemas.microsoft.com/office/drawing/2014/main" id="{67A96E7A-9DF9-4BE6-AA3B-6849A01B8B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6">
              <a:extLst>
                <a:ext uri="{FF2B5EF4-FFF2-40B4-BE49-F238E27FC236}">
                  <a16:creationId xmlns:a16="http://schemas.microsoft.com/office/drawing/2014/main" id="{EFF73DBA-817C-49EA-A507-B9A711B57B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7">
              <a:extLst>
                <a:ext uri="{FF2B5EF4-FFF2-40B4-BE49-F238E27FC236}">
                  <a16:creationId xmlns:a16="http://schemas.microsoft.com/office/drawing/2014/main" id="{54580277-2617-49BC-A010-262155F722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8">
              <a:extLst>
                <a:ext uri="{FF2B5EF4-FFF2-40B4-BE49-F238E27FC236}">
                  <a16:creationId xmlns:a16="http://schemas.microsoft.com/office/drawing/2014/main" id="{0A316FCE-B5C8-4E1D-AAF6-6CBCFA57E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9">
              <a:extLst>
                <a:ext uri="{FF2B5EF4-FFF2-40B4-BE49-F238E27FC236}">
                  <a16:creationId xmlns:a16="http://schemas.microsoft.com/office/drawing/2014/main" id="{F3FA1943-47AD-4C40-83F1-58C322BCAB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id="{2C5B7B25-4151-4087-B3C9-E6DEAEC238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id="{7E2C084F-DBA0-46F0-A95A-891F0D4E1E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2">
              <a:extLst>
                <a:ext uri="{FF2B5EF4-FFF2-40B4-BE49-F238E27FC236}">
                  <a16:creationId xmlns:a16="http://schemas.microsoft.com/office/drawing/2014/main" id="{6030808E-0D8B-43DD-A8D9-277A8E645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3">
              <a:extLst>
                <a:ext uri="{FF2B5EF4-FFF2-40B4-BE49-F238E27FC236}">
                  <a16:creationId xmlns:a16="http://schemas.microsoft.com/office/drawing/2014/main" id="{E23321FE-5597-4AD9-8E1E-014B83E8E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4">
              <a:extLst>
                <a:ext uri="{FF2B5EF4-FFF2-40B4-BE49-F238E27FC236}">
                  <a16:creationId xmlns:a16="http://schemas.microsoft.com/office/drawing/2014/main" id="{DC738671-9E39-4367-916B-1046F0C040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5">
              <a:extLst>
                <a:ext uri="{FF2B5EF4-FFF2-40B4-BE49-F238E27FC236}">
                  <a16:creationId xmlns:a16="http://schemas.microsoft.com/office/drawing/2014/main" id="{484BC442-E300-4182-B099-4B038139A8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6">
              <a:extLst>
                <a:ext uri="{FF2B5EF4-FFF2-40B4-BE49-F238E27FC236}">
                  <a16:creationId xmlns:a16="http://schemas.microsoft.com/office/drawing/2014/main" id="{CFA8AB44-7C10-4557-951D-E47C6780E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7">
              <a:extLst>
                <a:ext uri="{FF2B5EF4-FFF2-40B4-BE49-F238E27FC236}">
                  <a16:creationId xmlns:a16="http://schemas.microsoft.com/office/drawing/2014/main" id="{9972BBFD-99F9-404E-B2F8-C47E0EEA1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8">
              <a:extLst>
                <a:ext uri="{FF2B5EF4-FFF2-40B4-BE49-F238E27FC236}">
                  <a16:creationId xmlns:a16="http://schemas.microsoft.com/office/drawing/2014/main" id="{EAF7AE8C-1E36-46DC-B1EA-0A03F17D2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9">
              <a:extLst>
                <a:ext uri="{FF2B5EF4-FFF2-40B4-BE49-F238E27FC236}">
                  <a16:creationId xmlns:a16="http://schemas.microsoft.com/office/drawing/2014/main" id="{58D804FD-4C98-4414-B8F0-5A8EC3AE6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20">
              <a:extLst>
                <a:ext uri="{FF2B5EF4-FFF2-40B4-BE49-F238E27FC236}">
                  <a16:creationId xmlns:a16="http://schemas.microsoft.com/office/drawing/2014/main" id="{8D734252-AFCD-45B4-9559-A678C0A3C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21">
              <a:extLst>
                <a:ext uri="{FF2B5EF4-FFF2-40B4-BE49-F238E27FC236}">
                  <a16:creationId xmlns:a16="http://schemas.microsoft.com/office/drawing/2014/main" id="{F6ACDEB1-0576-4B54-B870-1C796AF83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22">
              <a:extLst>
                <a:ext uri="{FF2B5EF4-FFF2-40B4-BE49-F238E27FC236}">
                  <a16:creationId xmlns:a16="http://schemas.microsoft.com/office/drawing/2014/main" id="{76545C0B-363F-4C48-8F2F-6203AEF7C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23">
              <a:extLst>
                <a:ext uri="{FF2B5EF4-FFF2-40B4-BE49-F238E27FC236}">
                  <a16:creationId xmlns:a16="http://schemas.microsoft.com/office/drawing/2014/main" id="{92C5437D-EBE8-4F28-ABFF-86F517374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24">
              <a:extLst>
                <a:ext uri="{FF2B5EF4-FFF2-40B4-BE49-F238E27FC236}">
                  <a16:creationId xmlns:a16="http://schemas.microsoft.com/office/drawing/2014/main" id="{BCF6E08F-0746-4C33-A03B-95BEF7F3A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25">
              <a:extLst>
                <a:ext uri="{FF2B5EF4-FFF2-40B4-BE49-F238E27FC236}">
                  <a16:creationId xmlns:a16="http://schemas.microsoft.com/office/drawing/2014/main" id="{5FB51CBE-5E55-4042-B81B-5636C77C15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Content Placeholder 4" descr="A picture containing nature, crater&#10;&#10;Description automatically generated">
            <a:extLst>
              <a:ext uri="{FF2B5EF4-FFF2-40B4-BE49-F238E27FC236}">
                <a16:creationId xmlns:a16="http://schemas.microsoft.com/office/drawing/2014/main" id="{52475D90-4791-CB44-85AB-044996F627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74" r="2611" b="2"/>
          <a:stretch/>
        </p:blipFill>
        <p:spPr>
          <a:xfrm>
            <a:off x="20" y="-1"/>
            <a:ext cx="6737898" cy="6858000"/>
          </a:xfrm>
          <a:prstGeom prst="rect">
            <a:avLst/>
          </a:prstGeom>
          <a:ln w="9525">
            <a:solidFill>
              <a:schemeClr val="tx1">
                <a:alpha val="20000"/>
              </a:schemeClr>
            </a:solidFill>
          </a:ln>
        </p:spPr>
      </p:pic>
      <p:grpSp>
        <p:nvGrpSpPr>
          <p:cNvPr id="135" name="Group 107">
            <a:extLst>
              <a:ext uri="{FF2B5EF4-FFF2-40B4-BE49-F238E27FC236}">
                <a16:creationId xmlns:a16="http://schemas.microsoft.com/office/drawing/2014/main" id="{A57564C5-06EE-4BED-8985-1BE861E05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9147" y="1699589"/>
            <a:ext cx="3674476" cy="3470421"/>
            <a:chOff x="697883" y="1816768"/>
            <a:chExt cx="3674476" cy="3470421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47F5606-359A-45A9-AB1F-8F09ECCF7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Isosceles Triangle 22">
              <a:extLst>
                <a:ext uri="{FF2B5EF4-FFF2-40B4-BE49-F238E27FC236}">
                  <a16:creationId xmlns:a16="http://schemas.microsoft.com/office/drawing/2014/main" id="{08E88193-CAEC-4D82-A3E7-4D90CB7C1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3EBF16A-6883-4513-B155-03F8BDF30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3A64434-A318-5540-832A-ACA8458B7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896" y="2358391"/>
            <a:ext cx="3498979" cy="2453676"/>
          </a:xfrm>
        </p:spPr>
        <p:txBody>
          <a:bodyPr vert="horz" lIns="228600" tIns="228600" rIns="228600" bIns="0" rtlCol="0">
            <a:normAutofit/>
          </a:bodyPr>
          <a:lstStyle/>
          <a:p>
            <a:r>
              <a:rPr lang="en-US"/>
              <a:t>Background: Satellite Imaging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EE273E8-BB3C-4F4F-BA54-C125DBE4C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2340" y="803186"/>
            <a:ext cx="3847979" cy="4366824"/>
          </a:xfrm>
        </p:spPr>
        <p:txBody>
          <a:bodyPr>
            <a:normAutofit/>
          </a:bodyPr>
          <a:lstStyle/>
          <a:p>
            <a:r>
              <a:rPr lang="en-GB" dirty="0"/>
              <a:t>First images taken from space on sub-orbital V2 rocket flights in 1946</a:t>
            </a:r>
            <a:br>
              <a:rPr lang="en-GB" dirty="0"/>
            </a:br>
            <a:endParaRPr lang="en-GB" dirty="0"/>
          </a:p>
          <a:p>
            <a:r>
              <a:rPr lang="en-GB" dirty="0"/>
              <a:t>Imaging used in a variety of fields from weather to defence</a:t>
            </a:r>
            <a:br>
              <a:rPr lang="en-GB" dirty="0"/>
            </a:br>
            <a:endParaRPr lang="en-GB" dirty="0"/>
          </a:p>
          <a:p>
            <a:r>
              <a:rPr lang="en-GB" dirty="0"/>
              <a:t>… and now anyone can do it!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1049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088FC-19A0-BC40-9D45-EA8821339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08777-2F11-4049-99B1-C5961E5AD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1496" y="794957"/>
            <a:ext cx="6281873" cy="2861388"/>
          </a:xfrm>
        </p:spPr>
        <p:txBody>
          <a:bodyPr>
            <a:normAutofit/>
          </a:bodyPr>
          <a:lstStyle/>
          <a:p>
            <a:r>
              <a:rPr lang="en-US" dirty="0"/>
              <a:t>Primarily the focus is on raster data with georeferencing</a:t>
            </a:r>
            <a:br>
              <a:rPr lang="en-US" dirty="0"/>
            </a:br>
            <a:endParaRPr lang="en-US" dirty="0"/>
          </a:p>
          <a:p>
            <a:r>
              <a:rPr lang="en-US" dirty="0"/>
              <a:t>Multiband images </a:t>
            </a:r>
            <a:r>
              <a:rPr lang="en-US" dirty="0" err="1"/>
              <a:t>prefered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Also data points or points clouds are used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35CF2-328F-C64E-922B-D43C0F09A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1511" y="3425922"/>
            <a:ext cx="3306536" cy="2939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4F512B-A844-D848-8B57-514E8E15A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589" y="3587950"/>
            <a:ext cx="4005943" cy="286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54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CEE3B-CA32-374E-AC52-48551D502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aims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DE17C-F988-C240-948C-94DCFF4A0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2200779"/>
            <a:ext cx="6281873" cy="1819326"/>
          </a:xfrm>
        </p:spPr>
        <p:txBody>
          <a:bodyPr/>
          <a:lstStyle/>
          <a:p>
            <a:r>
              <a:rPr lang="en-US" dirty="0"/>
              <a:t>Develop a python extension for </a:t>
            </a:r>
            <a:r>
              <a:rPr lang="en-US" dirty="0" err="1"/>
              <a:t>yt</a:t>
            </a:r>
            <a:r>
              <a:rPr lang="en-US" dirty="0"/>
              <a:t> to handle </a:t>
            </a:r>
            <a:r>
              <a:rPr lang="en-US" dirty="0" err="1"/>
              <a:t>geotiff</a:t>
            </a:r>
            <a:r>
              <a:rPr lang="en-US" dirty="0"/>
              <a:t> data file formats</a:t>
            </a:r>
          </a:p>
          <a:p>
            <a:r>
              <a:rPr lang="en-US" dirty="0"/>
              <a:t>Deal with both single- and multi-band images</a:t>
            </a:r>
          </a:p>
          <a:p>
            <a:r>
              <a:rPr lang="en-US" dirty="0"/>
              <a:t>Read and write these 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D20854-9307-894B-8C0B-E47303B16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0957" y="321644"/>
            <a:ext cx="2109363" cy="18193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284E9A-FDBE-3642-8049-8D9A34E79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1657" y="3585829"/>
            <a:ext cx="3619500" cy="30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73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7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F82AA5-89FD-3D44-8A21-A20FC761E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59" y="960120"/>
            <a:ext cx="3865695" cy="4171278"/>
          </a:xfrm>
        </p:spPr>
        <p:txBody>
          <a:bodyPr>
            <a:normAutofit/>
          </a:bodyPr>
          <a:lstStyle/>
          <a:p>
            <a:pPr algn="r"/>
            <a:r>
              <a:rPr lang="en-US" sz="4400">
                <a:solidFill>
                  <a:schemeClr val="tx1"/>
                </a:solidFill>
              </a:rPr>
              <a:t>Progress so far…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52263" y="1200150"/>
            <a:ext cx="0" cy="354397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84EB1-AACA-414A-95B9-DBFA08095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164" y="960120"/>
            <a:ext cx="5511800" cy="4171278"/>
          </a:xfrm>
        </p:spPr>
        <p:txBody>
          <a:bodyPr>
            <a:normAutofit/>
          </a:bodyPr>
          <a:lstStyle/>
          <a:p>
            <a:r>
              <a:rPr lang="en-US" dirty="0"/>
              <a:t>Identified existing libraries for handling </a:t>
            </a:r>
            <a:r>
              <a:rPr lang="en-US" dirty="0" err="1"/>
              <a:t>geotiff</a:t>
            </a:r>
            <a:r>
              <a:rPr lang="en-US" dirty="0"/>
              <a:t> and other raster file formats</a:t>
            </a:r>
          </a:p>
          <a:p>
            <a:r>
              <a:rPr lang="en-US" dirty="0"/>
              <a:t>Implemented a </a:t>
            </a:r>
            <a:r>
              <a:rPr lang="en-US" dirty="0" err="1"/>
              <a:t>yt.load</a:t>
            </a:r>
            <a:r>
              <a:rPr lang="en-US" dirty="0"/>
              <a:t> function for </a:t>
            </a:r>
            <a:r>
              <a:rPr lang="en-US" dirty="0" err="1"/>
              <a:t>geotiff</a:t>
            </a:r>
            <a:r>
              <a:rPr lang="en-US" dirty="0"/>
              <a:t> files that should work for both single and multiband files</a:t>
            </a:r>
          </a:p>
          <a:p>
            <a:r>
              <a:rPr lang="en-US" dirty="0"/>
              <a:t>Plotted an image ..!</a:t>
            </a:r>
          </a:p>
        </p:txBody>
      </p:sp>
    </p:spTree>
    <p:extLst>
      <p:ext uri="{BB962C8B-B14F-4D97-AF65-F5344CB8AC3E}">
        <p14:creationId xmlns:p14="http://schemas.microsoft.com/office/powerpoint/2010/main" val="3941538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8876FC7-262C-4D21-BF78-6A5AC1366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ABE409A9-3B26-4DE4-A0DF-736A57D7D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DFC98DB-AE56-4BC5-A7FC-E1958210D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04C56DFB-4797-43DA-AF68-54F5A0288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2E5DA65-4E8C-4ED5-BB6A-C4E1072C3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D6D08778-9B28-4AB2-8301-3751F4DAF3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B6E71DBF-240E-4319-BE17-2155D0DCA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2235DD60-9149-4F52-BA2C-888BBDF8B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1FDAF4AB-72D9-49A1-A44E-F2E432544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7C74439E-2FCE-4914-B25A-0E2EACF64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6F2AC5F5-24C6-4B21-B2A6-14E2A3DDE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53E026AA-CFCC-425A-AEBB-5AF946E73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CFB34E43-D7A7-44DD-B688-0C80F75A5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79E6D206-E674-40DF-B2D9-F4D4C81F2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B8D71898-E190-48BB-9FA1-B18CFBECD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02FEB4C2-E567-43E3-982F-9FC2F85BB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F3A5AE10-E218-4DE4-8C8A-E5DEF1CF6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E6D62A9D-DBC0-4C69-A05C-785CCECCE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45CCB5FD-6E4A-498D-B96B-BB4FCC1DE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8CB57E2B-3E69-4131-A938-EE548A3E5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83BD171-940D-49F9-A450-D14C7C7B5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A28A8C9-77D1-4849-86D2-1275065E2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C209A80-098E-469E-8C00-C6968D0D3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400F9E1-E8F2-45AE-AB64-B12ACDD4E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5587A9-6DC3-A041-93D9-32CBE551F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277" y="2061838"/>
            <a:ext cx="6959446" cy="166247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endParaRPr lang="en-US" sz="4800"/>
          </a:p>
        </p:txBody>
      </p:sp>
      <p:pic>
        <p:nvPicPr>
          <p:cNvPr id="5" name="Picture 4" descr="A close up of a map&#13;&#10;&#13;&#10;Description automatically generated">
            <a:extLst>
              <a:ext uri="{FF2B5EF4-FFF2-40B4-BE49-F238E27FC236}">
                <a16:creationId xmlns:a16="http://schemas.microsoft.com/office/drawing/2014/main" id="{40F1E68C-7F7F-B14B-BFF8-AE795FCBC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563" y="0"/>
            <a:ext cx="82148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80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82413CC-69E6-4BDA-A88D-E4EF8F95B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F1F7357-8633-4CE7-BF80-475EE8A2F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402FE4E-C12D-497C-AF81-F08E4E02B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9247B10-170D-4E62-849A-38FCB43C6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89A587A7-1BEF-45AA-9EFC-6558A8749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AC25B5A1-6EF7-44EC-A2F0-1EDC96A79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0B8582C-7E17-4115-9FF1-979C8405CB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6C4AB66-7A18-4E51-935B-237F4CA82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DF12911-A240-4580-8788-0C49DB1FE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EAE0F5DE-442D-4F6C-B02C-2568ED195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4F24A002-AFDE-4034-85BE-CBF005AE9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36F0721E-B4B0-4A6C-A92C-F8DE92D3A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54D2DC98-69F8-4F2F-9D45-BDFFA5E2B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0A636E33-DC38-40B9-B941-037E5D860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03D30690-68C2-4AEC-9789-1495D97E1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1020B1B9-821B-49FB-BDC9-57DA08CBC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20EDCE4-8B18-413F-989E-E79628E5A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8563351E-0DDD-4FC8-8D0C-1E446E3C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15E8B705-64E7-4513-B3CB-BF46C357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30DAEE1C-EBB5-47F5-9E76-564FCFDBF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EDB255E9-A3E2-4098-99A1-FE38FAD15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D2507F2A-27AF-4833-8273-5FC9A98863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8DFB8904-0CB8-45AD-ABD2-F7A582365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100315-52CE-2648-9F55-076B7E96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287" y="798881"/>
            <a:ext cx="8673427" cy="10489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Future work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CBFFE58-6FFE-4C31-8D78-C8EB0933C0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5863986"/>
              </p:ext>
            </p:extLst>
          </p:nvPr>
        </p:nvGraphicFramePr>
        <p:xfrm>
          <a:off x="807722" y="1990976"/>
          <a:ext cx="10576558" cy="4175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8484631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1_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10B6F4"/>
      </a:accent1>
      <a:accent2>
        <a:srgbClr val="3C78C3"/>
      </a:accent2>
      <a:accent3>
        <a:srgbClr val="9F52D0"/>
      </a:accent3>
      <a:accent4>
        <a:srgbClr val="D64198"/>
      </a:accent4>
      <a:accent5>
        <a:srgbClr val="DA2228"/>
      </a:accent5>
      <a:accent6>
        <a:srgbClr val="F18318"/>
      </a:accent6>
      <a:hlink>
        <a:srgbClr val="38DDEC"/>
      </a:hlink>
      <a:folHlink>
        <a:srgbClr val="A8DEE8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C0CB9708-C445-4049-9D7F-4C8684E69AF3}"/>
    </a:ext>
  </a:extLst>
</a:theme>
</file>

<file path=ppt/theme/theme3.xml><?xml version="1.0" encoding="utf-8"?>
<a:theme xmlns:a="http://schemas.openxmlformats.org/drawingml/2006/main" name="2_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3960F"/>
      </a:accent1>
      <a:accent2>
        <a:srgbClr val="E04116"/>
      </a:accent2>
      <a:accent3>
        <a:srgbClr val="9D4DE7"/>
      </a:accent3>
      <a:accent4>
        <a:srgbClr val="449EF3"/>
      </a:accent4>
      <a:accent5>
        <a:srgbClr val="39C6BE"/>
      </a:accent5>
      <a:accent6>
        <a:srgbClr val="88C933"/>
      </a:accent6>
      <a:hlink>
        <a:srgbClr val="EBB41F"/>
      </a:hlink>
      <a:folHlink>
        <a:srgbClr val="E1D676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29B3952A-A5A2-4E72-A5C9-A88B41734E04}"/>
    </a:ext>
  </a:extLst>
</a:theme>
</file>

<file path=ppt/theme/theme4.xml><?xml version="1.0" encoding="utf-8"?>
<a:theme xmlns:a="http://schemas.openxmlformats.org/drawingml/2006/main" name="3_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78C30D"/>
      </a:accent1>
      <a:accent2>
        <a:srgbClr val="099B62"/>
      </a:accent2>
      <a:accent3>
        <a:srgbClr val="21CFDF"/>
      </a:accent3>
      <a:accent4>
        <a:srgbClr val="179FDF"/>
      </a:accent4>
      <a:accent5>
        <a:srgbClr val="E75710"/>
      </a:accent5>
      <a:accent6>
        <a:srgbClr val="F89C19"/>
      </a:accent6>
      <a:hlink>
        <a:srgbClr val="7CDE25"/>
      </a:hlink>
      <a:folHlink>
        <a:srgbClr val="BCE8A8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C0EF0781-FB17-4F1F-B3B1-699933968CE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161</Words>
  <Application>Microsoft Macintosh PowerPoint</Application>
  <PresentationFormat>Widescreen</PresentationFormat>
  <Paragraphs>36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Calibri</vt:lpstr>
      <vt:lpstr>Calibri Light</vt:lpstr>
      <vt:lpstr>Rockwell</vt:lpstr>
      <vt:lpstr>Wingdings</vt:lpstr>
      <vt:lpstr>Atlas</vt:lpstr>
      <vt:lpstr>1_Atlas</vt:lpstr>
      <vt:lpstr>2_Atlas</vt:lpstr>
      <vt:lpstr>3_Atlas</vt:lpstr>
      <vt:lpstr>yt_geotiff: a geoscience extension for YT</vt:lpstr>
      <vt:lpstr>Outline</vt:lpstr>
      <vt:lpstr>The project</vt:lpstr>
      <vt:lpstr>Background: Satellite Imaging</vt:lpstr>
      <vt:lpstr>Image data</vt:lpstr>
      <vt:lpstr>The aims of the project</vt:lpstr>
      <vt:lpstr>Progress so far…</vt:lpstr>
      <vt:lpstr>PowerPoint Presentation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yt_geotiff: a geoscience extension for YT</dc:title>
  <dc:creator>EASTWOOD Dan</dc:creator>
  <cp:lastModifiedBy>EASTWOOD Dan</cp:lastModifiedBy>
  <cp:revision>1</cp:revision>
  <dcterms:created xsi:type="dcterms:W3CDTF">2020-01-22T10:40:13Z</dcterms:created>
  <dcterms:modified xsi:type="dcterms:W3CDTF">2020-01-22T10:42:23Z</dcterms:modified>
</cp:coreProperties>
</file>